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couple of mins</a:t>
            </a:r>
            <a:endParaRPr/>
          </a:p>
        </p:txBody>
      </p:sp>
      <p:sp>
        <p:nvSpPr>
          <p:cNvPr id="127" name="Google Shape;12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couple of mins</a:t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couple of mins</a:t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couple of mins</a:t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Roberta  Variant form 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Fined Tuned on SemEval-2017 Task#4 (Tweets) </a:t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huggingface.co/finiteautomata/bertweet-base-sentiment-analysis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huggingface.co/finiteautomata/bertweet-base-sentiment-analysis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github.com/ruxailab/sentiment-analysis-api/blob/main/src/scripts/audio_2_transcript.py" TargetMode="External"/><Relationship Id="rId5" Type="http://schemas.openxmlformats.org/officeDocument/2006/relationships/hyperlink" Target="https://github.com/ruxailab/sentiment-analysis-api/blob/main/src/scripts/roberta_predict.py" TargetMode="External"/><Relationship Id="rId6" Type="http://schemas.openxmlformats.org/officeDocument/2006/relationships/image" Target="../media/image36.gif"/><Relationship Id="rId7" Type="http://schemas.openxmlformats.org/officeDocument/2006/relationships/hyperlink" Target="https://github.com/ruxailab/sentiment-analysis-api" TargetMode="External"/><Relationship Id="rId8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github.com/ruxailab/sentiment-analysis-api/commit/806398dbc6889011a855e28f1ac0f98a2302930f#diff-0f5e27abb55f6e14d85613d95c1809789b016c86a473f563cb23c67cee2677b8" TargetMode="External"/><Relationship Id="rId5" Type="http://schemas.openxmlformats.org/officeDocument/2006/relationships/hyperlink" Target="https://docs.google.com/spreadsheets/d/1wnTACVlsw_JWCWV70Log1DFwilxwmj_azB3TekGA3OY/edit?gid=58792518#gid=58792518" TargetMode="External"/><Relationship Id="rId6" Type="http://schemas.openxmlformats.org/officeDocument/2006/relationships/image" Target="../media/image45.gif"/><Relationship Id="rId7" Type="http://schemas.openxmlformats.org/officeDocument/2006/relationships/hyperlink" Target="https://github.com/ruxailab/sentiment-analysis-api/tree/main/docs/Presentat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hyperlink" Target="https://github.com/BasmaElhoseny01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27.jpg"/><Relationship Id="rId6" Type="http://schemas.openxmlformats.org/officeDocument/2006/relationships/image" Target="../media/image15.jp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hyperlink" Target="https://www.assemblyai.com/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hyperlink" Target="https://www.assemblyai.com/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7.jpg"/><Relationship Id="rId6" Type="http://schemas.openxmlformats.org/officeDocument/2006/relationships/hyperlink" Target="https://www.assemblyai.com/ap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huggingface.co/finiteautomata/bertweet-base-sentiment-analysis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5.jp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huggingface.co/finiteautomata/bertweet-base-sentiment-analysi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5720864" y="1427539"/>
            <a:ext cx="482144" cy="467032"/>
          </a:xfrm>
          <a:custGeom>
            <a:rect b="b" l="l" r="r" t="t"/>
            <a:pathLst>
              <a:path extrusionOk="0"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rot="7682761">
            <a:off x="-1383321" y="-185949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01884" y="6978469"/>
            <a:ext cx="88830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Meet #3: </a:t>
            </a:r>
            <a:r>
              <a:rPr b="1"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Ver.#1 Sentiment Analysis (Roberta)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Presented By: Olivia Wilson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rot="7682761">
            <a:off x="14146738" y="8589103"/>
            <a:ext cx="631420" cy="631420"/>
          </a:xfrm>
          <a:custGeom>
            <a:rect b="b" l="l" r="r" t="t"/>
            <a:pathLst>
              <a:path extrusionOk="0" h="631420" w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Tests</a:t>
            </a:r>
            <a:endParaRPr/>
          </a:p>
        </p:txBody>
      </p:sp>
      <p:pic>
        <p:nvPicPr>
          <p:cNvPr descr="@ruxailab" id="94" name="Google Shape;9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05645" y="719316"/>
            <a:ext cx="2152637" cy="21526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RuxaiLab</a:t>
            </a:r>
            <a:endParaRPr sz="423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pointing at a tablet&#10;&#10;Description automatically generated" id="96" name="Google Shape;9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2442" y="3316225"/>
            <a:ext cx="7782268" cy="6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301885" y="6084682"/>
            <a:ext cx="8883055" cy="63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GSoC 2024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613627" y="9715248"/>
            <a:ext cx="10259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14-06-2024  16:00 (UTC+3)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(Sentiment Model)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Bertweet Model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descr="Hugging Face - Current Openings" id="218" name="Google Shape;2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7092739"/>
            <a:ext cx="1251161" cy="1251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Language Models: RoBERTa — A Robustly Optimized BERT Approach | by  Vyacheslav Efimov | Towards Data Science" id="219" name="Google Shape;219;p22"/>
          <p:cNvPicPr preferRelativeResize="0"/>
          <p:nvPr/>
        </p:nvPicPr>
        <p:blipFill rotWithShape="1">
          <a:blip r:embed="rId6">
            <a:alphaModFix/>
          </a:blip>
          <a:srcRect b="86976" l="59987" r="10268" t="0"/>
          <a:stretch/>
        </p:blipFill>
        <p:spPr>
          <a:xfrm>
            <a:off x="7872951" y="7431775"/>
            <a:ext cx="2894839" cy="57308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20" name="Google Shape;220;p22"/>
          <p:cNvSpPr txBox="1"/>
          <p:nvPr/>
        </p:nvSpPr>
        <p:spPr>
          <a:xfrm>
            <a:off x="5876531" y="8558750"/>
            <a:ext cx="4572000" cy="7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Utterances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7">
            <a:alphaModFix/>
          </a:blip>
          <a:srcRect b="0" l="0" r="8971" t="0"/>
          <a:stretch/>
        </p:blipFill>
        <p:spPr>
          <a:xfrm>
            <a:off x="190499" y="2595129"/>
            <a:ext cx="17907001" cy="378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(Sentiment Model)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Bertweet Model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descr="Hugging Face - Current Openings" id="231" name="Google Shape;23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8388139"/>
            <a:ext cx="1251161" cy="1251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Language Models: RoBERTa — A Robustly Optimized BERT Approach | by  Vyacheslav Efimov | Towards Data Science" id="232" name="Google Shape;232;p23"/>
          <p:cNvPicPr preferRelativeResize="0"/>
          <p:nvPr/>
        </p:nvPicPr>
        <p:blipFill rotWithShape="1">
          <a:blip r:embed="rId6">
            <a:alphaModFix/>
          </a:blip>
          <a:srcRect b="86976" l="59987" r="10268" t="0"/>
          <a:stretch/>
        </p:blipFill>
        <p:spPr>
          <a:xfrm>
            <a:off x="7872951" y="8727175"/>
            <a:ext cx="2894839" cy="57308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33" name="Google Shape;233;p23"/>
          <p:cNvSpPr txBox="1"/>
          <p:nvPr/>
        </p:nvSpPr>
        <p:spPr>
          <a:xfrm>
            <a:off x="657329" y="2677873"/>
            <a:ext cx="13545307" cy="2263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Just Simple Version #1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Check Timing for sentiment model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Problems: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d Child Cartoon Images – Browse 62,949 Stock Photos, Vectors, and Video |  Adobe Stock" id="235" name="Google Shape;23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63600" y="4941657"/>
            <a:ext cx="4448127" cy="4448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657329" y="5925195"/>
            <a:ext cx="13545307" cy="2263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To Be Improved 🡺 Baby steps move mountains :D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657329" y="4992976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Solutions: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657329" y="2677872"/>
            <a:ext cx="10391671" cy="5666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Study The Speech2Text Approach for better time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Fine Tunning Roberta Model on different Scenarios. (Synthetic Data or Google Play Data)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Trying Classical Approaches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Add Context in the Sentiment Analysis (MELD dataset)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New Tasks: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st Cartoon Images – Browse 103,590 Stock Photos,, 54% OFF"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1057" y="1834554"/>
            <a:ext cx="6739232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Questions To Mentors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657329" y="3226781"/>
            <a:ext cx="10467871" cy="5818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Real-time sentiment Processing or offline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video with real users for systems they don’t know a lot (Ask Community For Help :D)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Current System Deployment (google cloud)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Deploy Model inside UI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Interface with API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Integration with Video by Sebastian</a:t>
            </a:r>
            <a:endParaRPr b="1"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57329" y="228982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Problems: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mium Vector | Cartoon schoolboy raising hand on white background" id="259" name="Google Shape;25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00" y="2398663"/>
            <a:ext cx="6591300" cy="664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609600" y="3184861"/>
            <a:ext cx="9934471" cy="162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Speech2Text: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audio_to_text.py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Sentiment Model: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roberta_predict.py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Notebooks for EDA Analysis: [</a:t>
            </a:r>
            <a:r>
              <a:rPr b="1"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Still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60960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Files: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ing gifs by chris | Dribbble" id="270" name="Google Shape;27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94423" y="2076449"/>
            <a:ext cx="8366375" cy="62747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643128" y="66675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Check More Files </a:t>
            </a: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4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here</a:t>
            </a: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descr="GitHub Logo, Git Hub Icon With Text On White and Black Background 17119660  Vector Art at Vecteezy" id="272" name="Google Shape;272;p26"/>
          <p:cNvPicPr preferRelativeResize="0"/>
          <p:nvPr/>
        </p:nvPicPr>
        <p:blipFill rotWithShape="1">
          <a:blip r:embed="rId8">
            <a:alphaModFix/>
          </a:blip>
          <a:srcRect b="5000" l="2083" r="52916" t="6666"/>
          <a:stretch/>
        </p:blipFill>
        <p:spPr>
          <a:xfrm>
            <a:off x="1392926" y="7550099"/>
            <a:ext cx="1271039" cy="12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Docs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57329" y="2880061"/>
            <a:ext cx="9934471" cy="162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Comments added for code: 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Any Ideas ?!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657329" y="19431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Documentations: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667057" y="5216535"/>
            <a:ext cx="8334271" cy="1755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2-day log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Meetings logs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657329" y="4432648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Follow Up Sheets: 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here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ni Printing Machine by Dumitru Ochievschi on Dribbble" id="285" name="Google Shape;28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7000" y="22479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657329" y="7180167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Presentations: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685800" y="7962776"/>
            <a:ext cx="10896600" cy="106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All these presentations are uploaded 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here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-4953000" y="6057900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our opinion matters Royalty Free Vector Image" id="294" name="Google Shape;294;p28"/>
          <p:cNvPicPr preferRelativeResize="0"/>
          <p:nvPr/>
        </p:nvPicPr>
        <p:blipFill rotWithShape="1">
          <a:blip r:embed="rId4">
            <a:alphaModFix/>
          </a:blip>
          <a:srcRect b="17180" l="0" r="1200" t="0"/>
          <a:stretch/>
        </p:blipFill>
        <p:spPr>
          <a:xfrm>
            <a:off x="8903240" y="2066925"/>
            <a:ext cx="94107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914400" y="2921396"/>
            <a:ext cx="11448355" cy="2615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Give me your Feedback about progress till now &amp;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Small notes = Great Work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12258345" y="1569227"/>
            <a:ext cx="6029655" cy="12059310"/>
          </a:xfrm>
          <a:custGeom>
            <a:rect b="b" l="l" r="r" t="t"/>
            <a:pathLst>
              <a:path extrusionOk="0"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1028700" y="1163607"/>
            <a:ext cx="934283" cy="1815744"/>
          </a:xfrm>
          <a:custGeom>
            <a:rect b="b" l="l" r="r" t="t"/>
            <a:pathLst>
              <a:path extrusionOk="0"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basmaelhoseny6@gmail.com</a:t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basmaelhoseny01</a:t>
            </a:r>
            <a:endParaRPr/>
          </a:p>
        </p:txBody>
      </p:sp>
      <p:pic>
        <p:nvPicPr>
          <p:cNvPr descr="GitHub - Wikipedia" id="307" name="Google Shape;307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6723" y="5714943"/>
            <a:ext cx="1137900" cy="113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etter on a black background&#10;&#10;Description automatically generated" id="308" name="Google Shape;30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0518" y="5714943"/>
            <a:ext cx="1095547" cy="1095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ail Icon Logo Black and White – Brands Logos" id="309" name="Google Shape;30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84466" y="5936315"/>
            <a:ext cx="1116039" cy="8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BasmaElhoseny01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3238500"/>
            <a:ext cx="19405456" cy="6076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L 019 - Effective Time Management - Versatile Learning" id="317" name="Google Shape;3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3200" y="337374"/>
            <a:ext cx="2895600" cy="265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1676400" y="2888910"/>
            <a:ext cx="7315199" cy="470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Sportify Demo Video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Version #1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Questions To Mentors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Docs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106" name="Google Shape;106;p14"/>
            <p:cNvSpPr/>
            <p:nvPr/>
          </p:nvSpPr>
          <p:spPr>
            <a:xfrm>
              <a:off x="69438" y="-113794"/>
              <a:ext cx="1085776" cy="227589"/>
            </a:xfrm>
            <a:custGeom>
              <a:rect b="b" l="l" r="r" t="t"/>
              <a:pathLst>
                <a:path extrusionOk="0" h="227589" w="1085776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384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Agenda</a:t>
              </a:r>
              <a:endParaRPr sz="40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/>
          <p:nvPr/>
        </p:nvSpPr>
        <p:spPr>
          <a:xfrm>
            <a:off x="11506200" y="5143500"/>
            <a:ext cx="12295876" cy="10509296"/>
          </a:xfrm>
          <a:custGeom>
            <a:rect b="b" l="l" r="r" t="t"/>
            <a:pathLst>
              <a:path extrusionOk="0" h="10509296" w="1229587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 rot="2121754">
            <a:off x="16801628" y="523866"/>
            <a:ext cx="1286811" cy="1099839"/>
          </a:xfrm>
          <a:custGeom>
            <a:rect b="b" l="l" r="r" t="t"/>
            <a:pathLst>
              <a:path extrusionOk="0" h="1099839" w="1286811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Accurate Is Review Sentiment Analysis? | Travel Media Group" id="110" name="Google Shape;1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4610100"/>
            <a:ext cx="9144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Sportify Demo Video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Non-related utterances at the beginning of the video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Session is interrupted by another third person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Useful insights the last few minutes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57329" y="54483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Solutions: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9739" y="7734300"/>
            <a:ext cx="5328122" cy="16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57328" y="6403646"/>
            <a:ext cx="10118387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Non-related 🡺 To be Classified As Neutral (To Be Tested)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Interruption 🡺 Real use case ☹ Add instruction for the user to be in a  quite place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</a:t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umber 1 Badge Vector Art, Icons, and Graphics for Free Download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339" y="4421027"/>
            <a:ext cx="1902601" cy="190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toon Drawing Of A Programmer 5520511 Vector Art at Vecteezy"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8229" y="1698165"/>
            <a:ext cx="6819900" cy="6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559897" y="6517591"/>
            <a:ext cx="8803591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Say Hello!! to Our first Sentiment Analysis Model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928,300+ Cartoon Of The Celebrations Stock Photos, Pictures &amp; Royalty-Free  Images - iStock" id="135" name="Google Shape;13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3412" y="6107329"/>
            <a:ext cx="29337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466791" y="2747584"/>
            <a:ext cx="8803591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Our first Sentiment Analysis Model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2038562"/>
            <a:ext cx="17212515" cy="361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9677400" y="2476500"/>
            <a:ext cx="29718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638800" y="4610100"/>
            <a:ext cx="29718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978" y="2171700"/>
            <a:ext cx="10965422" cy="715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(Speech2Text)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645" y="2251720"/>
            <a:ext cx="5105400" cy="26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720345" y="4780940"/>
            <a:ext cx="4572000" cy="7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 Speakers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Assembly AI transcriber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(Speech2Text)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6461161"/>
            <a:ext cx="5105400" cy="26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6705600" y="8724900"/>
            <a:ext cx="4572000" cy="7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Utterances</a:t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787" y="1971463"/>
            <a:ext cx="16857413" cy="492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Assembly AI transcriber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(Speech2Text)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500" y="2093125"/>
            <a:ext cx="5105400" cy="26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User Plan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Very Slow Api 🡺 13 sec for 3s video audio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Couldn’t transcript long video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Problems: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57329" y="54483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Solutions: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57328" y="6403646"/>
            <a:ext cx="12220472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Check another free API + more real time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AI Model 🡺 local inference not API [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chunk by chunk to the API 🡺 out-of-order speakers [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d Child Cartoon Images – Browse 62,949 Stock Photos, Vectors, and Video |  Adobe Stock" id="177" name="Google Shape;17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3600" y="4941657"/>
            <a:ext cx="4448127" cy="4448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Assembly AI transcriber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(Sentiment Model)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Bertweet Model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5840" y="3084503"/>
            <a:ext cx="7268589" cy="628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7097419"/>
            <a:ext cx="7095468" cy="1878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838200" y="5456492"/>
            <a:ext cx="9028663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Fined Tuned on SemEval-2017 Task#4 (Tweets) </a:t>
            </a:r>
            <a:endParaRPr/>
          </a:p>
        </p:txBody>
      </p:sp>
      <p:pic>
        <p:nvPicPr>
          <p:cNvPr descr="What is Meta AI?" id="191" name="Google Shape;191;p20"/>
          <p:cNvPicPr preferRelativeResize="0"/>
          <p:nvPr/>
        </p:nvPicPr>
        <p:blipFill rotWithShape="1">
          <a:blip r:embed="rId7">
            <a:alphaModFix/>
          </a:blip>
          <a:srcRect b="37777" l="28125" r="28094" t="38368"/>
          <a:stretch/>
        </p:blipFill>
        <p:spPr>
          <a:xfrm>
            <a:off x="6096341" y="2525420"/>
            <a:ext cx="3443366" cy="105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gging Face - Current Openings" id="192" name="Google Shape;19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49600" y="1437803"/>
            <a:ext cx="1251161" cy="1251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Language Models: RoBERTa — A Robustly Optimized BERT Approach | by  Vyacheslav Efimov | Towards Data Science" id="193" name="Google Shape;193;p20"/>
          <p:cNvPicPr preferRelativeResize="0"/>
          <p:nvPr/>
        </p:nvPicPr>
        <p:blipFill rotWithShape="1">
          <a:blip r:embed="rId9">
            <a:alphaModFix/>
          </a:blip>
          <a:srcRect b="86976" l="59987" r="10268" t="0"/>
          <a:stretch/>
        </p:blipFill>
        <p:spPr>
          <a:xfrm>
            <a:off x="1187239" y="2666767"/>
            <a:ext cx="3902970" cy="77266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94" name="Google Shape;194;p20"/>
          <p:cNvSpPr txBox="1"/>
          <p:nvPr/>
        </p:nvSpPr>
        <p:spPr>
          <a:xfrm>
            <a:off x="838200" y="4382738"/>
            <a:ext cx="9028663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BERT Variant</a:t>
            </a:r>
            <a:endParaRPr/>
          </a:p>
        </p:txBody>
      </p:sp>
      <p:pic>
        <p:nvPicPr>
          <p:cNvPr descr="Large Language Models: RoBERTa — A Robustly Optimized BERT Approach | by  Vyacheslav Efimov | Towards Data Science" id="195" name="Google Shape;195;p20"/>
          <p:cNvPicPr preferRelativeResize="0"/>
          <p:nvPr/>
        </p:nvPicPr>
        <p:blipFill rotWithShape="1">
          <a:blip r:embed="rId9">
            <a:alphaModFix/>
          </a:blip>
          <a:srcRect b="64873" l="22823" r="10834" t="0"/>
          <a:stretch/>
        </p:blipFill>
        <p:spPr>
          <a:xfrm>
            <a:off x="834096" y="6147777"/>
            <a:ext cx="8705611" cy="208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Version #1 </a:t>
            </a: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(Sentiment Model)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Bertweet Model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2095500"/>
            <a:ext cx="11750931" cy="7050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gging Face - Current Openings" id="206" name="Google Shape;20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2203" y="2833063"/>
            <a:ext cx="1251161" cy="1251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Language Models: RoBERTa — A Robustly Optimized BERT Approach | by  Vyacheslav Efimov | Towards Data Science" id="207" name="Google Shape;207;p21"/>
          <p:cNvPicPr preferRelativeResize="0"/>
          <p:nvPr/>
        </p:nvPicPr>
        <p:blipFill rotWithShape="1">
          <a:blip r:embed="rId7">
            <a:alphaModFix/>
          </a:blip>
          <a:srcRect b="86976" l="59987" r="10268" t="0"/>
          <a:stretch/>
        </p:blipFill>
        <p:spPr>
          <a:xfrm>
            <a:off x="1676400" y="4418012"/>
            <a:ext cx="2894839" cy="57308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08" name="Google Shape;208;p21"/>
          <p:cNvSpPr txBox="1"/>
          <p:nvPr/>
        </p:nvSpPr>
        <p:spPr>
          <a:xfrm>
            <a:off x="685800" y="5710951"/>
            <a:ext cx="4572000" cy="7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No Speakers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